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488" r:id="rId1"/>
  </p:sldMasterIdLst>
  <p:notesMasterIdLst>
    <p:notesMasterId r:id="rId12"/>
  </p:notesMasterIdLst>
  <p:handoutMasterIdLst>
    <p:handoutMasterId r:id="rId13"/>
  </p:handoutMasterIdLst>
  <p:sldIdLst>
    <p:sldId id="256" r:id="rId2"/>
    <p:sldId id="1144" r:id="rId3"/>
    <p:sldId id="271" r:id="rId4"/>
    <p:sldId id="358" r:id="rId5"/>
    <p:sldId id="305" r:id="rId6"/>
    <p:sldId id="347" r:id="rId7"/>
    <p:sldId id="348" r:id="rId8"/>
    <p:sldId id="314" r:id="rId9"/>
    <p:sldId id="342" r:id="rId10"/>
    <p:sldId id="35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DEF0649-4AF9-4650-B806-A71867C4DF41}" type="datetimeFigureOut">
              <a:rPr lang="en-US"/>
              <a:pPr>
                <a:defRPr/>
              </a:pPr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E84A6E-80E0-4126-881E-B264AFDF1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404C24A-9624-4C7F-AA23-B40EB70C68C1}" type="datetimeFigureOut">
              <a:rPr lang="en-US"/>
              <a:pPr>
                <a:defRPr/>
              </a:pPr>
              <a:t>7/3/2025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1B250D-35F7-45FA-A91A-AA47C7B95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74A3E-D60F-4604-99D1-25EB9E63B8C5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3F6EA3A6-ED20-46F3-863B-E4D2F256A67A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96193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324E2-4808-49C7-9687-C5BCF8397337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43775-9F04-4B2D-90E4-1874BFFB39B1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35605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75345-DCF4-457C-A625-925221052C05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EBD59-B837-4CF8-8A1D-5C093818FB02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15062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48060-A459-4EE4-BDB6-B3F4D626B6A3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0765B-026D-4EE2-A839-3B42305B8A0F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2841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68ADF4B-CDF3-4E11-990F-EA30E4867AC7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BD3A7EE-36E5-43BA-AB60-56DEFAF57BD6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54987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7C2C15-3CAA-4191-8A11-13F40F18CCCC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3EF3A-32D9-4B2E-B044-7FE3452A9FD9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41283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96E1C-7ED5-41F7-873F-CFB1C92C182B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C376B-C07E-48A1-BA93-A8D0A3F0899A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7283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EDE9DAA-73CC-49A6-80A5-ADFBBC91778A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2429F-0E5D-4765-B72C-FE1614A53D56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4456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0E8F9-BF79-461B-9D7A-EE808743B1B4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1E1AC-185A-419C-9DC9-C5699686A277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3385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4F804-71CA-43C1-BE55-205E4BD463B9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0D39F-6214-4B37-9699-F38A5FA05E51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59609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CFAF66-12E7-43C9-860A-E698795439BF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DB60B-E61C-426F-940A-54F9B6737A27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81846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E7C2C15-3CAA-4191-8A11-13F40F18CCCC}" type="datetimeFigureOut">
              <a:rPr lang="fa-IR" smtClean="0"/>
              <a:pPr>
                <a:defRPr/>
              </a:pPr>
              <a:t>08/01/1447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9E3EF3A-32D9-4B2E-B044-7FE3452A9FD9}" type="slidenum">
              <a:rPr lang="fa-IR" altLang="en-US" smtClean="0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32419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512" y="542925"/>
            <a:ext cx="2376487" cy="3511550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br>
              <a:rPr lang="fa-IR" sz="4000" dirty="0">
                <a:solidFill>
                  <a:schemeClr val="tx1"/>
                </a:solidFill>
              </a:rPr>
            </a:br>
            <a:br>
              <a:rPr lang="fa-IR" sz="4000" dirty="0">
                <a:solidFill>
                  <a:schemeClr val="tx1"/>
                </a:solidFill>
              </a:rPr>
            </a:b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نام شرکت</a:t>
            </a:r>
            <a:br>
              <a:rPr lang="fa-IR" sz="4000" dirty="0">
                <a:solidFill>
                  <a:schemeClr val="tx1"/>
                </a:solidFill>
              </a:rPr>
            </a:br>
            <a:br>
              <a:rPr lang="fa-IR" sz="3000" dirty="0">
                <a:solidFill>
                  <a:schemeClr val="tx1"/>
                </a:solidFill>
                <a:cs typeface="B Titr" pitchFamily="2" charset="-78"/>
              </a:rPr>
            </a:br>
            <a:br>
              <a:rPr lang="fa-IR" sz="3000" dirty="0">
                <a:solidFill>
                  <a:schemeClr val="tx1"/>
                </a:solidFill>
                <a:cs typeface="B Titr" pitchFamily="2" charset="-78"/>
              </a:rPr>
            </a:br>
            <a:br>
              <a:rPr lang="en-US" sz="3000" dirty="0">
                <a:solidFill>
                  <a:schemeClr val="tx1"/>
                </a:solidFill>
                <a:cs typeface="B Titr" pitchFamily="2" charset="-78"/>
              </a:rPr>
            </a:br>
            <a:endParaRPr lang="fa-IR" sz="27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995988" y="173038"/>
            <a:ext cx="952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 sz="1800" b="1" dirty="0">
                <a:solidFill>
                  <a:schemeClr val="bg1"/>
                </a:solidFill>
                <a:latin typeface="Lucida Sans Unicode" panose="020B0602030504020204" pitchFamily="34" charset="0"/>
                <a:cs typeface="B Nazanin" panose="00000400000000000000" pitchFamily="2" charset="-78"/>
              </a:rPr>
              <a:t>به نام خدا</a:t>
            </a:r>
            <a:endParaRPr lang="en-US" altLang="en-US" sz="1800" b="1" dirty="0">
              <a:solidFill>
                <a:schemeClr val="bg1"/>
              </a:solidFill>
              <a:latin typeface="Lucida Sans Unicode" panose="020B0602030504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B0A29A-E1EA-C7AF-D891-EB2C9C907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157" y="13716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ransition spd="slow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1835150" y="6350"/>
            <a:ext cx="6337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مستندات محصول</a:t>
            </a:r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1560513" y="1125538"/>
            <a:ext cx="6777037" cy="4751387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sz="2000" b="1">
                <a:solidFill>
                  <a:srgbClr val="000000"/>
                </a:solidFill>
                <a:cs typeface="B Nazanin" panose="00000400000000000000" pitchFamily="2" charset="-78"/>
              </a:rPr>
              <a:t>مجوزها، عکس محصول، عکس از خط تولید محصول:</a:t>
            </a:r>
          </a:p>
          <a:p>
            <a:pPr algn="r" rtl="1">
              <a:lnSpc>
                <a:spcPct val="150000"/>
              </a:lnSpc>
            </a:pPr>
            <a:endParaRPr lang="en-US" altLang="en-US" sz="2800" b="1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7504" y="1340768"/>
            <a:ext cx="8065235" cy="153373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258067" rtl="1">
              <a:lnSpc>
                <a:spcPct val="150000"/>
              </a:lnSpc>
              <a:spcAft>
                <a:spcPts val="889"/>
              </a:spcAft>
              <a:defRPr/>
            </a:pPr>
            <a:endParaRPr lang="fa-IR" altLang="en-US" sz="1693" spc="37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Zar" panose="00000400000000000000" pitchFamily="2" charset="-78"/>
            </a:endParaRPr>
          </a:p>
          <a:p>
            <a:pPr marL="285750" indent="-285750" algn="r" defTabSz="258067" rtl="1">
              <a:lnSpc>
                <a:spcPct val="10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زمینه فعالیت:</a:t>
            </a:r>
            <a:endParaRPr lang="fa-IR" altLang="en-US" sz="1500" b="1" spc="37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Nazanin" panose="00000700000000000000" pitchFamily="2" charset="-78"/>
            </a:endParaRPr>
          </a:p>
          <a:p>
            <a:pPr marL="285750" indent="-285750" algn="r" defTabSz="258067" rtl="1">
              <a:lnSpc>
                <a:spcPct val="10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محصولات کلیدی:</a:t>
            </a:r>
            <a:endParaRPr lang="fa-IR" altLang="en-US" sz="1693" b="1" spc="37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IranNastaliq" panose="02020505000000020003" pitchFamily="18" charset="0"/>
              <a:cs typeface="B Nazanin" panose="00000700000000000000" pitchFamily="2" charset="-78"/>
            </a:endParaRPr>
          </a:p>
          <a:p>
            <a:pPr marL="285750" indent="-285750" algn="r" defTabSz="258067" rtl="1">
              <a:lnSpc>
                <a:spcPct val="15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وضعیت دانش بنیانی: بله□           خیر□</a:t>
            </a:r>
          </a:p>
          <a:p>
            <a:pPr marL="285750" indent="-285750" algn="r" defTabSz="258067" rtl="1">
              <a:lnSpc>
                <a:spcPct val="150000"/>
              </a:lnSpc>
              <a:spcAft>
                <a:spcPts val="889"/>
              </a:spcAft>
              <a:buFont typeface="Arial" panose="020B0604020202020204" pitchFamily="34" charset="0"/>
              <a:buChar char="•"/>
              <a:defRPr/>
            </a:pPr>
            <a:r>
              <a:rPr lang="fa-IR" altLang="en-US" sz="1693" b="1" spc="37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ranNastaliq" panose="02020505000000020003" pitchFamily="18" charset="0"/>
                <a:cs typeface="B Nazanin" panose="00000700000000000000" pitchFamily="2" charset="-78"/>
              </a:rPr>
              <a:t>متراژ مورد نیاز: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5292725" y="44450"/>
            <a:ext cx="237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en-US" sz="2400">
                <a:solidFill>
                  <a:schemeClr val="bg1"/>
                </a:solidFill>
                <a:cs typeface="B Titr" panose="00000700000000000000" pitchFamily="2" charset="-78"/>
              </a:rPr>
              <a:t>نام شرکت</a:t>
            </a:r>
            <a:endParaRPr lang="en-US" altLang="en-US" sz="240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16844"/>
              </p:ext>
            </p:extLst>
          </p:nvPr>
        </p:nvGraphicFramePr>
        <p:xfrm>
          <a:off x="1763688" y="3429000"/>
          <a:ext cx="6057900" cy="14020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سال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ميزان گردش مالي (</a:t>
                      </a: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م.ر.</a:t>
                      </a:r>
                      <a:r>
                        <a:rPr lang="ar-SA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)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1401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1402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spc="49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IranNastaliq" panose="02020505000000020003" pitchFamily="18" charset="0"/>
                          <a:ea typeface="+mj-ea"/>
                          <a:cs typeface="B Nazanin" panose="00000700000000000000" pitchFamily="2" charset="-78"/>
                        </a:rPr>
                        <a:t>1403</a:t>
                      </a: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spc="49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IranNastaliq" panose="02020505000000020003" pitchFamily="18" charset="0"/>
                        <a:ea typeface="+mj-ea"/>
                        <a:cs typeface="B Nazanin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 txBox="1">
            <a:spLocks/>
          </p:cNvSpPr>
          <p:nvPr/>
        </p:nvSpPr>
        <p:spPr bwMode="auto">
          <a:xfrm>
            <a:off x="698502" y="2253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 dirty="0">
                <a:solidFill>
                  <a:schemeClr val="bg1"/>
                </a:solidFill>
                <a:cs typeface="B Titr" panose="00000700000000000000" pitchFamily="2" charset="-78"/>
              </a:rPr>
              <a:t>معرفی شرکت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37204"/>
              </p:ext>
            </p:extLst>
          </p:nvPr>
        </p:nvGraphicFramePr>
        <p:xfrm>
          <a:off x="768551" y="879411"/>
          <a:ext cx="7708902" cy="509917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1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7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11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261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768">
                <a:tc gridSpan="11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اعضای</a:t>
                      </a:r>
                      <a:r>
                        <a:rPr lang="fa-IR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 هیئت مدیره و سهامداران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9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نام و نام خانوادگي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سمت در شرکت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4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سطح</a:t>
                      </a:r>
                      <a:r>
                        <a:rPr lang="fa-IR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 تحصیلات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رشته تحصیلی</a:t>
                      </a: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میزان</a:t>
                      </a:r>
                      <a:r>
                        <a:rPr lang="fa-IR" sz="16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B Nazanin" panose="00000400000000000000" pitchFamily="2" charset="-78"/>
                        </a:rPr>
                        <a:t> سهام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دارای حق امضا</a:t>
                      </a: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مدیرعامل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79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رئیس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1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نایب رئیس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بازرس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عضو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عضو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عضو هیئت مدیره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66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سایر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768">
                <a:tc gridSpan="10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حقوقی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955"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نوع شرکت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تاریخ ثبت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کد اقتصادی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شماره ثبت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سرمایه ثبتی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188">
                <a:tc gridSpan="4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3746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نشانی قانونی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r" rtl="1" fontAlgn="ctr"/>
                      <a:r>
                        <a:rPr lang="en-US" sz="14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4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201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نشانی کارخانه/محل استقرار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 txBox="1">
            <a:spLocks/>
          </p:cNvSpPr>
          <p:nvPr/>
        </p:nvSpPr>
        <p:spPr bwMode="auto">
          <a:xfrm>
            <a:off x="0" y="-33338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عملکرد مالی شرکت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7" y="1196975"/>
          <a:ext cx="7921626" cy="225901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5093"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تسهیلات دریافتی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محل دریافت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مبلغ (میلیون ريال)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تعهدات باقی مانده (میلیون ريال)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تاریخ عقد قرارداد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5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3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187" y="3644900"/>
          <a:ext cx="7921626" cy="131771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78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5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9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915">
                <a:tc gridSpan="6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گردش مالی 3 سال اخیر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بر مبنای اظهارنامه رسمی </a:t>
                      </a:r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(میلیون ريال)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 err="1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سال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گردش کل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فروش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صادرات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سود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7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 txBox="1">
            <a:spLocks/>
          </p:cNvSpPr>
          <p:nvPr/>
        </p:nvSpPr>
        <p:spPr bwMode="auto">
          <a:xfrm>
            <a:off x="4932363" y="-1588"/>
            <a:ext cx="3370262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ctr" rtl="1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خلاصه طرح</a:t>
            </a:r>
            <a:endParaRPr lang="en-US" altLang="en-US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43546"/>
              </p:ext>
            </p:extLst>
          </p:nvPr>
        </p:nvGraphicFramePr>
        <p:xfrm>
          <a:off x="1116013" y="1295400"/>
          <a:ext cx="7413625" cy="518896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019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شرح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توضیحات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متراژ زمین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متراژ زیربنا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متراژ اتاق تمیز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7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تعداد محصولات </a:t>
                      </a:r>
                      <a:endParaRPr kumimoji="0" lang="fa-I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ظرفیت تولید عددی یا وزنی محصولات</a:t>
                      </a:r>
                      <a:endParaRPr kumimoji="0" lang="fa-I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7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برنامه تولید عددی یا وزنی محصولات (سال اول)</a:t>
                      </a:r>
                      <a:endParaRPr kumimoji="0" lang="fa-I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70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فروش ریالی محصولات (سال اول)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هزینه کل ساخت </a:t>
                      </a:r>
                      <a:r>
                        <a:rPr kumimoji="0" lang="ar-SA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م.ر.</a:t>
                      </a:r>
                      <a:r>
                        <a:rPr kumimoji="0" lang="ar-SA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سرمایه در گردش مورد نیاز سال اول تولید </a:t>
                      </a:r>
                      <a:r>
                        <a:rPr kumimoji="0" lang="ar-SA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م.ر.</a:t>
                      </a:r>
                      <a:r>
                        <a:rPr kumimoji="0" lang="ar-SA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3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سهم آورده متقاضی از کل هزینه‌های برآورد شده (</a:t>
                      </a: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م.ر.</a:t>
                      </a:r>
                      <a:r>
                        <a:rPr kumimoji="0" lang="ar-SA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700000000000000" pitchFamily="2" charset="-78"/>
                      </a:endParaRPr>
                    </a:p>
                  </a:txBody>
                  <a:tcPr marL="53362" marR="53362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 txBox="1">
            <a:spLocks/>
          </p:cNvSpPr>
          <p:nvPr/>
        </p:nvSpPr>
        <p:spPr bwMode="auto">
          <a:xfrm>
            <a:off x="0" y="-33338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معرفی نیروی اجرایی شرکت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683676"/>
              </p:ext>
            </p:extLst>
          </p:nvPr>
        </p:nvGraphicFramePr>
        <p:xfrm>
          <a:off x="838200" y="2133600"/>
          <a:ext cx="7921626" cy="303084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03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5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5131"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حقیقی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6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نام و نام خانوادگي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>
                          <a:effectLst/>
                          <a:cs typeface="B Nazanin" panose="00000400000000000000" pitchFamily="2" charset="-78"/>
                        </a:rPr>
                        <a:t>سمت در شرکت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تحصيلات/ تخصص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سابقه فعالیت در صنعت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نوع استخدام</a:t>
                      </a: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سابقه استخدام در شرکت</a:t>
                      </a: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28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1" i="0" u="none" strike="noStrike" dirty="0">
                        <a:solidFill>
                          <a:srgbClr val="833C0C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4362" marR="4362" marT="4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 txBox="1">
            <a:spLocks/>
          </p:cNvSpPr>
          <p:nvPr/>
        </p:nvSpPr>
        <p:spPr bwMode="auto">
          <a:xfrm>
            <a:off x="0" y="-33338"/>
            <a:ext cx="82296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>
                <a:solidFill>
                  <a:schemeClr val="bg1"/>
                </a:solidFill>
                <a:cs typeface="B Titr" panose="00000700000000000000" pitchFamily="2" charset="-78"/>
              </a:rPr>
              <a:t>معرفی امکانات موجود شرکت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649" y="692150"/>
          <a:ext cx="7775576" cy="542449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30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05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رديف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نام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متراژ/مقدار</a:t>
                      </a: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ارزش (میلیون ریال)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u="none" strike="noStrike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فضای اداری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فضای آزمایشگاهی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فضای تولیدی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تجهیزات آزمایشگاهی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تجهیزات تولید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006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fa-I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>
                        <a:lnSpc>
                          <a:spcPct val="150000"/>
                        </a:lnSpc>
                      </a:pP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355"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>
                          <a:effectLst/>
                          <a:cs typeface="B Nazanin" panose="00000400000000000000" pitchFamily="2" charset="-78"/>
                        </a:rPr>
                        <a:t>جمع کل (میلیون ریال)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000" b="1" u="none" strike="noStrike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3300" marR="3300" marT="33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 txBox="1">
            <a:spLocks/>
          </p:cNvSpPr>
          <p:nvPr/>
        </p:nvSpPr>
        <p:spPr bwMode="auto">
          <a:xfrm>
            <a:off x="3203575" y="-34925"/>
            <a:ext cx="6337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 sz="2000">
                <a:solidFill>
                  <a:schemeClr val="bg1"/>
                </a:solidFill>
                <a:cs typeface="B Titr" panose="00000700000000000000" pitchFamily="2" charset="-78"/>
              </a:rPr>
              <a:t>مشخصات محصولات هدف </a:t>
            </a:r>
          </a:p>
          <a:p>
            <a:pPr algn="ct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 sz="1600">
                <a:solidFill>
                  <a:schemeClr val="bg1"/>
                </a:solidFill>
                <a:cs typeface="B Titr" panose="00000700000000000000" pitchFamily="2" charset="-78"/>
              </a:rPr>
              <a:t>(فعلی و در حال توسعه)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7389" y="974725"/>
          <a:ext cx="7769224" cy="4908553"/>
        </p:xfrm>
        <a:graphic>
          <a:graphicData uri="http://schemas.openxmlformats.org/drawingml/2006/table">
            <a:tbl>
              <a:tblPr rtl="1"/>
              <a:tblGrid>
                <a:gridCol w="29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4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05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05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4108">
                <a:tc gridSpan="9">
                  <a:txBody>
                    <a:bodyPr/>
                    <a:lstStyle/>
                    <a:p>
                      <a:pPr algn="ctr" rtl="1" fontAlgn="ctr"/>
                      <a:r>
                        <a:rPr lang="fa-I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پیش بینی </a:t>
                      </a:r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میزان کالاهای</a:t>
                      </a:r>
                      <a:r>
                        <a:rPr lang="fa-I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تولیدی یا تعداد خدمت قابل ارائه و درآمد حاصل از آن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1" marR="5821" marT="5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1" marR="5821" marT="582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1" marR="5821" marT="5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641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رديف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نام محصول/ خدمت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قیمت فروش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ظرفیت تولید سالانه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میزان فروش سالانه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میزان تقاضای بازار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وضعیت دانش بنیانی</a:t>
                      </a:r>
                      <a:r>
                        <a:rPr lang="fa-IR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 محصول</a:t>
                      </a:r>
                      <a:endParaRPr lang="fa-I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B Nazanin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میزان صادرات (دلار)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fa-I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 Nazanin"/>
                          <a:ea typeface="+mn-ea"/>
                          <a:cs typeface="B Nazanin" panose="00000400000000000000" pitchFamily="2" charset="-78"/>
                        </a:rPr>
                        <a:t>سطح آمادگی فناوری*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0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87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9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28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10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55"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مجموع فروش</a:t>
                      </a:r>
                      <a:r>
                        <a:rPr lang="fa-IR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(م.ر.)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 </a:t>
                      </a: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20" marR="5820" marT="5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61950" y="6021388"/>
            <a:ext cx="9432925" cy="720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  <a:defRPr/>
            </a:pPr>
            <a:r>
              <a:rPr lang="fa-I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* سطح آمادگی فناوری (</a:t>
            </a:r>
            <a:r>
              <a:rPr lang="en-US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TRL</a:t>
            </a:r>
            <a:r>
              <a:rPr lang="fa-I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): </a:t>
            </a:r>
            <a:r>
              <a:rPr lang="fa-IR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فاز مطالعه، فاز نمونه سازی، فاز تولید پایلوت، فاز اخذ مجوز فروش، تجاری شده </a:t>
            </a:r>
            <a:endParaRPr lang="fa-IR" altLang="en-US" sz="12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1331913" y="91191"/>
            <a:ext cx="6337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795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1pPr>
            <a:lvl2pPr marL="620713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2pPr>
            <a:lvl3pPr marL="85883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4pPr>
            <a:lvl5pPr marL="137160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  <a:cs typeface="Tahoma" panose="020B0604030504040204" pitchFamily="34" charset="0"/>
              </a:defRPr>
            </a:lvl9pPr>
          </a:lstStyle>
          <a:p>
            <a:pPr algn="r" rtl="1" eaLnBrk="1" hangingPunct="1">
              <a:spcBef>
                <a:spcPts val="400"/>
              </a:spcBef>
              <a:buSzPct val="68000"/>
              <a:buFont typeface="Wingdings 3" panose="05040102010807070707" pitchFamily="18" charset="2"/>
              <a:buNone/>
            </a:pPr>
            <a:r>
              <a:rPr lang="fa-IR" altLang="en-US" sz="1400" dirty="0">
                <a:solidFill>
                  <a:schemeClr val="bg1"/>
                </a:solidFill>
                <a:cs typeface="B Titr" panose="00000700000000000000" pitchFamily="2" charset="-78"/>
              </a:rPr>
              <a:t>معرفیممتی</a:t>
            </a:r>
            <a:r>
              <a:rPr lang="fa-IR" altLang="en-US" dirty="0">
                <a:solidFill>
                  <a:schemeClr val="bg1"/>
                </a:solidFill>
                <a:cs typeface="B Titr" panose="00000700000000000000" pitchFamily="2" charset="-78"/>
              </a:rPr>
              <a:t> محصدئولمعرفی1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>
          <a:xfrm>
            <a:off x="1614487" y="228600"/>
            <a:ext cx="6777037" cy="5576094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altLang="en-US" sz="3400" b="1" dirty="0">
                <a:solidFill>
                  <a:srgbClr val="000000"/>
                </a:solidFill>
                <a:cs typeface="B Nazanin" panose="00000400000000000000" pitchFamily="2" charset="-78"/>
              </a:rPr>
              <a:t>معرفی محصول 1:</a:t>
            </a:r>
            <a:endParaRPr lang="fa-IR" altLang="en-US" sz="2000" b="1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نام محصول: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کاربرد محصول: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سال اخذ مجوز فروش: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مجوز دانش بنیانی: دارد            ندارد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رقیب داخلی: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رقیب خارجی:</a:t>
            </a:r>
            <a:endParaRPr lang="en-US" altLang="en-US" sz="2000" b="1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میزان فروش 3 سال اخیر:</a:t>
            </a:r>
          </a:p>
          <a:p>
            <a:pPr algn="r" rtl="1">
              <a:lnSpc>
                <a:spcPct val="150000"/>
              </a:lnSpc>
            </a:pPr>
            <a:endParaRPr lang="fa-IR" altLang="en-US" sz="2000" b="1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 ظرفیت تولید فعلی (سالانه):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میزان تقاضای بازار:</a:t>
            </a:r>
          </a:p>
          <a:p>
            <a:pPr algn="r" rtl="1">
              <a:lnSpc>
                <a:spcPct val="150000"/>
              </a:lnSpc>
            </a:pPr>
            <a:r>
              <a:rPr lang="fa-IR" altLang="en-US" sz="2000" b="1" dirty="0">
                <a:solidFill>
                  <a:srgbClr val="000000"/>
                </a:solidFill>
                <a:cs typeface="B Nazanin" panose="00000400000000000000" pitchFamily="2" charset="-78"/>
              </a:rPr>
              <a:t>ظرفیت پیش بینی شده تولید در سایت جدید:</a:t>
            </a:r>
          </a:p>
          <a:p>
            <a:pPr algn="r" rtl="1">
              <a:lnSpc>
                <a:spcPct val="150000"/>
              </a:lnSpc>
            </a:pPr>
            <a:endParaRPr lang="en-US" altLang="en-US" sz="2800" b="1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063" y="2420938"/>
            <a:ext cx="215900" cy="215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00563" y="2420938"/>
            <a:ext cx="215900" cy="215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46170"/>
              </p:ext>
            </p:extLst>
          </p:nvPr>
        </p:nvGraphicFramePr>
        <p:xfrm>
          <a:off x="533400" y="3491067"/>
          <a:ext cx="5761037" cy="76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231"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1401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1400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1399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سال</a:t>
                      </a:r>
                      <a:endParaRPr lang="en-US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834" marB="45834"/>
                </a:tc>
                <a:tc>
                  <a:txBody>
                    <a:bodyPr/>
                    <a:lstStyle/>
                    <a:p>
                      <a:r>
                        <a:rPr lang="fa-IR" sz="11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B Nazanin" panose="00000700000000000000" pitchFamily="2" charset="-78"/>
                        </a:rPr>
                        <a:t>میزان فروش (میلیون ریال)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B Nazanin" panose="00000700000000000000" pitchFamily="2" charset="-78"/>
                      </a:endParaRPr>
                    </a:p>
                  </a:txBody>
                  <a:tcPr marL="91437" marR="91437" marT="45834" marB="458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ood Type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606</Words>
  <Application>Microsoft Office PowerPoint</Application>
  <PresentationFormat>On-screen Show (4:3)</PresentationFormat>
  <Paragraphs>280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B Nazanin</vt:lpstr>
      <vt:lpstr>B Titr</vt:lpstr>
      <vt:lpstr>Calibri</vt:lpstr>
      <vt:lpstr>IranNastaliq</vt:lpstr>
      <vt:lpstr>Lucida Sans Unicode</vt:lpstr>
      <vt:lpstr>Rockwell</vt:lpstr>
      <vt:lpstr>Rockwell Condensed</vt:lpstr>
      <vt:lpstr>Tahoma</vt:lpstr>
      <vt:lpstr>Times New Roman</vt:lpstr>
      <vt:lpstr>Wingdings</vt:lpstr>
      <vt:lpstr>Wingdings 3</vt:lpstr>
      <vt:lpstr>Wood Type</vt:lpstr>
      <vt:lpstr>  نام شرکت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شرکت</dc:title>
  <dc:creator>user</dc:creator>
  <cp:lastModifiedBy>Amin</cp:lastModifiedBy>
  <cp:revision>2</cp:revision>
  <cp:lastPrinted>2023-11-21T07:13:12Z</cp:lastPrinted>
  <dcterms:created xsi:type="dcterms:W3CDTF">2024-01-23T08:56:11Z</dcterms:created>
  <dcterms:modified xsi:type="dcterms:W3CDTF">2025-07-03T20:19:09Z</dcterms:modified>
</cp:coreProperties>
</file>